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6"/>
    <p:sldId id="257" r:id="rId37"/>
    <p:sldId id="258" r:id="rId38"/>
    <p:sldId id="259" r:id="rId39"/>
    <p:sldId id="260" r:id="rId40"/>
    <p:sldId id="261" r:id="rId41"/>
    <p:sldId id="262" r:id="rId42"/>
    <p:sldId id="263" r:id="rId43"/>
    <p:sldId id="264" r:id="rId44"/>
    <p:sldId id="265" r:id="rId45"/>
    <p:sldId id="266" r:id="rId46"/>
    <p:sldId id="267" r:id="rId47"/>
    <p:sldId id="268" r:id="rId48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Open Sans" charset="1" panose="020B0606030504020204"/>
      <p:regular r:id="rId10"/>
    </p:embeddedFont>
    <p:embeddedFont>
      <p:font typeface="Open Sans Bold" charset="1" panose="020B0806030504020204"/>
      <p:regular r:id="rId11"/>
    </p:embeddedFont>
    <p:embeddedFont>
      <p:font typeface="Open Sans Italics" charset="1" panose="020B0606030504020204"/>
      <p:regular r:id="rId12"/>
    </p:embeddedFont>
    <p:embeddedFont>
      <p:font typeface="Open Sans Bold Italics" charset="1" panose="020B0806030504020204"/>
      <p:regular r:id="rId13"/>
    </p:embeddedFont>
    <p:embeddedFont>
      <p:font typeface="Open Sans Light" charset="1" panose="020B0306030504020204"/>
      <p:regular r:id="rId14"/>
    </p:embeddedFont>
    <p:embeddedFont>
      <p:font typeface="Open Sans Light Italics" charset="1" panose="020B0306030504020204"/>
      <p:regular r:id="rId15"/>
    </p:embeddedFont>
    <p:embeddedFont>
      <p:font typeface="Open Sans Ultra-Bold" charset="1" panose="00000000000000000000"/>
      <p:regular r:id="rId16"/>
    </p:embeddedFont>
    <p:embeddedFont>
      <p:font typeface="Open Sans Ultra-Bold Italics" charset="1" panose="00000000000000000000"/>
      <p:regular r:id="rId17"/>
    </p:embeddedFont>
    <p:embeddedFont>
      <p:font typeface="Montserrat" charset="1" panose="00000500000000000000"/>
      <p:regular r:id="rId18"/>
    </p:embeddedFont>
    <p:embeddedFont>
      <p:font typeface="Montserrat Bold" charset="1" panose="00000800000000000000"/>
      <p:regular r:id="rId19"/>
    </p:embeddedFont>
    <p:embeddedFont>
      <p:font typeface="Montserrat Italics" charset="1" panose="00000500000000000000"/>
      <p:regular r:id="rId20"/>
    </p:embeddedFont>
    <p:embeddedFont>
      <p:font typeface="Montserrat Bold Italics" charset="1" panose="00000800000000000000"/>
      <p:regular r:id="rId21"/>
    </p:embeddedFont>
    <p:embeddedFont>
      <p:font typeface="Montserrat Thin" charset="1" panose="00000300000000000000"/>
      <p:regular r:id="rId22"/>
    </p:embeddedFont>
    <p:embeddedFont>
      <p:font typeface="Montserrat Thin Italics" charset="1" panose="00000300000000000000"/>
      <p:regular r:id="rId23"/>
    </p:embeddedFont>
    <p:embeddedFont>
      <p:font typeface="Montserrat Extra-Light" charset="1" panose="00000300000000000000"/>
      <p:regular r:id="rId24"/>
    </p:embeddedFont>
    <p:embeddedFont>
      <p:font typeface="Montserrat Extra-Light Italics" charset="1" panose="00000300000000000000"/>
      <p:regular r:id="rId25"/>
    </p:embeddedFont>
    <p:embeddedFont>
      <p:font typeface="Montserrat Light" charset="1" panose="00000400000000000000"/>
      <p:regular r:id="rId26"/>
    </p:embeddedFont>
    <p:embeddedFont>
      <p:font typeface="Montserrat Light Italics" charset="1" panose="00000400000000000000"/>
      <p:regular r:id="rId27"/>
    </p:embeddedFont>
    <p:embeddedFont>
      <p:font typeface="Montserrat Medium" charset="1" panose="00000600000000000000"/>
      <p:regular r:id="rId28"/>
    </p:embeddedFont>
    <p:embeddedFont>
      <p:font typeface="Montserrat Medium Italics" charset="1" panose="00000600000000000000"/>
      <p:regular r:id="rId29"/>
    </p:embeddedFont>
    <p:embeddedFont>
      <p:font typeface="Montserrat Semi-Bold" charset="1" panose="00000700000000000000"/>
      <p:regular r:id="rId30"/>
    </p:embeddedFont>
    <p:embeddedFont>
      <p:font typeface="Montserrat Semi-Bold Italics" charset="1" panose="00000700000000000000"/>
      <p:regular r:id="rId31"/>
    </p:embeddedFont>
    <p:embeddedFont>
      <p:font typeface="Montserrat Ultra-Bold" charset="1" panose="00000900000000000000"/>
      <p:regular r:id="rId32"/>
    </p:embeddedFont>
    <p:embeddedFont>
      <p:font typeface="Montserrat Ultra-Bold Italics" charset="1" panose="00000900000000000000"/>
      <p:regular r:id="rId33"/>
    </p:embeddedFont>
    <p:embeddedFont>
      <p:font typeface="Montserrat Heavy" charset="1" panose="00000A00000000000000"/>
      <p:regular r:id="rId34"/>
    </p:embeddedFont>
    <p:embeddedFont>
      <p:font typeface="Montserrat Heavy Italics" charset="1" panose="00000A00000000000000"/>
      <p:regular r:id="rId3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slides/slide1.xml" Type="http://schemas.openxmlformats.org/officeDocument/2006/relationships/slide"/><Relationship Id="rId37" Target="slides/slide2.xml" Type="http://schemas.openxmlformats.org/officeDocument/2006/relationships/slide"/><Relationship Id="rId38" Target="slides/slide3.xml" Type="http://schemas.openxmlformats.org/officeDocument/2006/relationships/slide"/><Relationship Id="rId39" Target="slides/slide4.xml" Type="http://schemas.openxmlformats.org/officeDocument/2006/relationships/slide"/><Relationship Id="rId4" Target="theme/theme1.xml" Type="http://schemas.openxmlformats.org/officeDocument/2006/relationships/theme"/><Relationship Id="rId40" Target="slides/slide5.xml" Type="http://schemas.openxmlformats.org/officeDocument/2006/relationships/slide"/><Relationship Id="rId41" Target="slides/slide6.xml" Type="http://schemas.openxmlformats.org/officeDocument/2006/relationships/slide"/><Relationship Id="rId42" Target="slides/slide7.xml" Type="http://schemas.openxmlformats.org/officeDocument/2006/relationships/slide"/><Relationship Id="rId43" Target="slides/slide8.xml" Type="http://schemas.openxmlformats.org/officeDocument/2006/relationships/slide"/><Relationship Id="rId44" Target="slides/slide9.xml" Type="http://schemas.openxmlformats.org/officeDocument/2006/relationships/slide"/><Relationship Id="rId45" Target="slides/slide10.xml" Type="http://schemas.openxmlformats.org/officeDocument/2006/relationships/slide"/><Relationship Id="rId46" Target="slides/slide11.xml" Type="http://schemas.openxmlformats.org/officeDocument/2006/relationships/slide"/><Relationship Id="rId47" Target="slides/slide12.xml" Type="http://schemas.openxmlformats.org/officeDocument/2006/relationships/slide"/><Relationship Id="rId48" Target="slides/slide13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6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7.jpe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8.jpe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4.jpe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5.jpe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6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7.jpe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8.jpeg" Type="http://schemas.openxmlformats.org/officeDocument/2006/relationships/image"/><Relationship Id="rId5" Target="../media/image9.jpe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0.jpe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../media/image11.jpeg" Type="http://schemas.openxmlformats.org/officeDocument/2006/relationships/image"/><Relationship Id="rId5" Target="../media/image12.jpe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jpeg" Type="http://schemas.openxmlformats.org/officeDocument/2006/relationships/image"/><Relationship Id="rId3" Target="../media/image14.png" Type="http://schemas.openxmlformats.org/officeDocument/2006/relationships/image"/><Relationship Id="rId4" Target="../media/image15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7482" r="0" b="-96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709076"/>
            <a:ext cx="337343" cy="319624"/>
          </a:xfrm>
          <a:custGeom>
            <a:avLst/>
            <a:gdLst/>
            <a:ahLst/>
            <a:cxnLst/>
            <a:rect r="r" b="b" t="t" l="l"/>
            <a:pathLst>
              <a:path h="319624" w="337343">
                <a:moveTo>
                  <a:pt x="0" y="0"/>
                </a:moveTo>
                <a:lnTo>
                  <a:pt x="337343" y="0"/>
                </a:lnTo>
                <a:lnTo>
                  <a:pt x="337343" y="319624"/>
                </a:lnTo>
                <a:lnTo>
                  <a:pt x="0" y="31962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841963" y="7089904"/>
            <a:ext cx="1153016" cy="1153016"/>
            <a:chOff x="0" y="0"/>
            <a:chExt cx="6350000" cy="6350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EDB12">
                <a:alpha val="6667"/>
              </a:srgbClr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-485022" y="7912483"/>
            <a:ext cx="2615770" cy="2615770"/>
            <a:chOff x="0" y="0"/>
            <a:chExt cx="6350000" cy="6350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EDB12">
                <a:alpha val="6667"/>
              </a:srgbClr>
            </a:solidFill>
          </p:spPr>
        </p:sp>
      </p:grpSp>
      <p:grpSp>
        <p:nvGrpSpPr>
          <p:cNvPr name="Group 8" id="8"/>
          <p:cNvGrpSpPr/>
          <p:nvPr/>
        </p:nvGrpSpPr>
        <p:grpSpPr>
          <a:xfrm rot="-10800000">
            <a:off x="15293021" y="1385527"/>
            <a:ext cx="1153016" cy="1153016"/>
            <a:chOff x="0" y="0"/>
            <a:chExt cx="6350000" cy="635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EDB12">
                <a:alpha val="6667"/>
              </a:srgbClr>
            </a:solidFill>
          </p:spPr>
        </p:sp>
      </p:grpSp>
      <p:grpSp>
        <p:nvGrpSpPr>
          <p:cNvPr name="Group 10" id="10"/>
          <p:cNvGrpSpPr/>
          <p:nvPr/>
        </p:nvGrpSpPr>
        <p:grpSpPr>
          <a:xfrm rot="-10800000">
            <a:off x="16157252" y="-899805"/>
            <a:ext cx="2615770" cy="2615770"/>
            <a:chOff x="0" y="0"/>
            <a:chExt cx="6350000" cy="63500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EDB12">
                <a:alpha val="6667"/>
              </a:srgbClr>
            </a:solidFill>
          </p:spPr>
        </p:sp>
      </p:grpSp>
      <p:grpSp>
        <p:nvGrpSpPr>
          <p:cNvPr name="Group 12" id="12"/>
          <p:cNvGrpSpPr>
            <a:grpSpLocks noChangeAspect="true"/>
          </p:cNvGrpSpPr>
          <p:nvPr/>
        </p:nvGrpSpPr>
        <p:grpSpPr>
          <a:xfrm rot="0">
            <a:off x="5029200" y="1028700"/>
            <a:ext cx="8229600" cy="8229600"/>
            <a:chOff x="0" y="0"/>
            <a:chExt cx="1708150" cy="170815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708150" cy="1708150"/>
            </a:xfrm>
            <a:custGeom>
              <a:avLst/>
              <a:gdLst/>
              <a:ahLst/>
              <a:cxnLst/>
              <a:rect r="r" b="b" t="t" l="l"/>
              <a:pathLst>
                <a:path h="1708150" w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5EDB12">
                <a:alpha val="6667"/>
              </a:srgbClr>
            </a:solid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1028700" y="4099366"/>
            <a:ext cx="16230600" cy="21445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69"/>
              </a:lnSpc>
            </a:pPr>
            <a:r>
              <a:rPr lang="en-US" sz="3192">
                <a:solidFill>
                  <a:srgbClr val="FFFFFF"/>
                </a:solidFill>
                <a:latin typeface="Montserrat Ultra-Bold"/>
              </a:rPr>
              <a:t>TITLE: PATTERN RECOGNITION AND REMOTE SENSING TECHNIQUES APPLIED TO LAND USE AND LAND COVER MAPPING IN THE BRAZILIAN SAVANNAH</a:t>
            </a:r>
          </a:p>
          <a:p>
            <a:pPr algn="ctr">
              <a:lnSpc>
                <a:spcPts val="3769"/>
              </a:lnSpc>
              <a:spcBef>
                <a:spcPct val="0"/>
              </a:spcBef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1841963" y="5806809"/>
            <a:ext cx="14604073" cy="3241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06"/>
              </a:lnSpc>
              <a:spcBef>
                <a:spcPct val="0"/>
              </a:spcBef>
            </a:pPr>
            <a:r>
              <a:rPr lang="en-US" sz="1861" spc="1038">
                <a:solidFill>
                  <a:srgbClr val="5EDB12"/>
                </a:solidFill>
                <a:latin typeface="Open Sans"/>
              </a:rPr>
              <a:t>LAND USE AND LAND COVER ANALYSIS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72E0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709076"/>
            <a:ext cx="337343" cy="319624"/>
          </a:xfrm>
          <a:custGeom>
            <a:avLst/>
            <a:gdLst/>
            <a:ahLst/>
            <a:cxnLst/>
            <a:rect r="r" b="b" t="t" l="l"/>
            <a:pathLst>
              <a:path h="319624" w="337343">
                <a:moveTo>
                  <a:pt x="0" y="0"/>
                </a:moveTo>
                <a:lnTo>
                  <a:pt x="337343" y="0"/>
                </a:lnTo>
                <a:lnTo>
                  <a:pt x="337343" y="319624"/>
                </a:lnTo>
                <a:lnTo>
                  <a:pt x="0" y="3196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83849" y="2394448"/>
            <a:ext cx="10726645" cy="8203203"/>
            <a:chOff x="0" y="0"/>
            <a:chExt cx="14302193" cy="10937604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4"/>
            <a:srcRect l="4674" t="0" r="4674" b="0"/>
            <a:stretch>
              <a:fillRect/>
            </a:stretch>
          </p:blipFill>
          <p:spPr>
            <a:xfrm flipH="false" flipV="false">
              <a:off x="0" y="0"/>
              <a:ext cx="14302193" cy="10937604"/>
            </a:xfrm>
            <a:prstGeom prst="rect">
              <a:avLst/>
            </a:prstGeom>
          </p:spPr>
        </p:pic>
      </p:grpSp>
      <p:grpSp>
        <p:nvGrpSpPr>
          <p:cNvPr name="Group 5" id="5"/>
          <p:cNvGrpSpPr/>
          <p:nvPr/>
        </p:nvGrpSpPr>
        <p:grpSpPr>
          <a:xfrm rot="0">
            <a:off x="9833989" y="2784089"/>
            <a:ext cx="8454011" cy="5707975"/>
            <a:chOff x="0" y="0"/>
            <a:chExt cx="3084046" cy="208228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084046" cy="2082285"/>
            </a:xfrm>
            <a:custGeom>
              <a:avLst/>
              <a:gdLst/>
              <a:ahLst/>
              <a:cxnLst/>
              <a:rect r="r" b="b" t="t" l="l"/>
              <a:pathLst>
                <a:path h="2082285" w="3084046">
                  <a:moveTo>
                    <a:pt x="0" y="0"/>
                  </a:moveTo>
                  <a:lnTo>
                    <a:pt x="3084046" y="0"/>
                  </a:lnTo>
                  <a:lnTo>
                    <a:pt x="3084046" y="2082285"/>
                  </a:lnTo>
                  <a:lnTo>
                    <a:pt x="0" y="2082285"/>
                  </a:lnTo>
                  <a:close/>
                </a:path>
              </a:pathLst>
            </a:custGeom>
            <a:solidFill>
              <a:srgbClr val="5EDB12">
                <a:alpha val="94902"/>
              </a:srgbClr>
            </a:solidFill>
          </p:spPr>
        </p:sp>
      </p:grpSp>
      <p:grpSp>
        <p:nvGrpSpPr>
          <p:cNvPr name="Group 7" id="7"/>
          <p:cNvGrpSpPr/>
          <p:nvPr/>
        </p:nvGrpSpPr>
        <p:grpSpPr>
          <a:xfrm rot="-10800000">
            <a:off x="6392023" y="1773146"/>
            <a:ext cx="621302" cy="621302"/>
            <a:chOff x="0" y="0"/>
            <a:chExt cx="6350000" cy="63500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EDB12">
                <a:alpha val="69804"/>
              </a:srgbClr>
            </a:solidFill>
          </p:spPr>
        </p:sp>
      </p:grpSp>
      <p:grpSp>
        <p:nvGrpSpPr>
          <p:cNvPr name="Group 9" id="9"/>
          <p:cNvGrpSpPr/>
          <p:nvPr/>
        </p:nvGrpSpPr>
        <p:grpSpPr>
          <a:xfrm rot="-10800000">
            <a:off x="407341" y="7339048"/>
            <a:ext cx="1153016" cy="1153016"/>
            <a:chOff x="0" y="0"/>
            <a:chExt cx="6350000" cy="63500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EDB12">
                <a:alpha val="69804"/>
              </a:srgbClr>
            </a:solid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11045256" y="3349625"/>
            <a:ext cx="6214044" cy="2616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999"/>
              </a:lnSpc>
            </a:pPr>
            <a:r>
              <a:rPr lang="en-US" sz="4999">
                <a:solidFill>
                  <a:srgbClr val="172E08"/>
                </a:solidFill>
                <a:latin typeface="Montserrat Ultra-Bold"/>
              </a:rPr>
              <a:t>MAPPING DEFORESTATION</a:t>
            </a:r>
          </a:p>
          <a:p>
            <a:pPr>
              <a:lnSpc>
                <a:spcPts val="6999"/>
              </a:lnSpc>
              <a:spcBef>
                <a:spcPct val="0"/>
              </a:spcBef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10373682" y="5714570"/>
            <a:ext cx="7914318" cy="17607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43927" indent="-221963" lvl="1">
              <a:lnSpc>
                <a:spcPts val="2878"/>
              </a:lnSpc>
              <a:buFont typeface="Arial"/>
              <a:buChar char="•"/>
            </a:pPr>
            <a:r>
              <a:rPr lang="en-US" sz="2056">
                <a:solidFill>
                  <a:srgbClr val="172E08"/>
                </a:solidFill>
                <a:latin typeface="Open Sans"/>
              </a:rPr>
              <a:t>PRODES and DETER methodologies.</a:t>
            </a:r>
          </a:p>
          <a:p>
            <a:pPr marL="443927" indent="-221963" lvl="1">
              <a:lnSpc>
                <a:spcPts val="2878"/>
              </a:lnSpc>
              <a:buFont typeface="Arial"/>
              <a:buChar char="•"/>
            </a:pPr>
            <a:r>
              <a:rPr lang="en-US" sz="2056">
                <a:solidFill>
                  <a:srgbClr val="172E08"/>
                </a:solidFill>
                <a:latin typeface="Open Sans"/>
              </a:rPr>
              <a:t>Automation initiatives: GLAD, SAD, SIAD.</a:t>
            </a:r>
          </a:p>
          <a:p>
            <a:pPr marL="443927" indent="-221963" lvl="1">
              <a:lnSpc>
                <a:spcPts val="2878"/>
              </a:lnSpc>
              <a:spcBef>
                <a:spcPct val="0"/>
              </a:spcBef>
              <a:buFont typeface="Arial"/>
              <a:buChar char="•"/>
            </a:pPr>
            <a:r>
              <a:rPr lang="en-US" sz="2056">
                <a:solidFill>
                  <a:srgbClr val="172E08"/>
                </a:solidFill>
                <a:latin typeface="Open Sans"/>
              </a:rPr>
              <a:t>Evaluation of deep learning techniques for deforestation detection.</a:t>
            </a:r>
          </a:p>
          <a:p>
            <a:pPr>
              <a:lnSpc>
                <a:spcPts val="2878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72E0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709076"/>
            <a:ext cx="337343" cy="319624"/>
          </a:xfrm>
          <a:custGeom>
            <a:avLst/>
            <a:gdLst/>
            <a:ahLst/>
            <a:cxnLst/>
            <a:rect r="r" b="b" t="t" l="l"/>
            <a:pathLst>
              <a:path h="319624" w="337343">
                <a:moveTo>
                  <a:pt x="0" y="0"/>
                </a:moveTo>
                <a:lnTo>
                  <a:pt x="337343" y="0"/>
                </a:lnTo>
                <a:lnTo>
                  <a:pt x="337343" y="319624"/>
                </a:lnTo>
                <a:lnTo>
                  <a:pt x="0" y="3196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9144000" y="1490281"/>
            <a:ext cx="7306439" cy="7306439"/>
            <a:chOff x="0" y="0"/>
            <a:chExt cx="6350000" cy="6350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655320" y="655320"/>
              <a:ext cx="5039360" cy="5039360"/>
            </a:xfrm>
            <a:custGeom>
              <a:avLst/>
              <a:gdLst/>
              <a:ahLst/>
              <a:cxnLst/>
              <a:rect r="r" b="b" t="t" l="l"/>
              <a:pathLst>
                <a:path h="5039360" w="5039360">
                  <a:moveTo>
                    <a:pt x="2519680" y="0"/>
                  </a:moveTo>
                  <a:cubicBezTo>
                    <a:pt x="1127760" y="0"/>
                    <a:pt x="0" y="1127760"/>
                    <a:pt x="0" y="2519680"/>
                  </a:cubicBezTo>
                  <a:cubicBezTo>
                    <a:pt x="0" y="3911600"/>
                    <a:pt x="1127760" y="5039360"/>
                    <a:pt x="2519680" y="5039360"/>
                  </a:cubicBezTo>
                  <a:cubicBezTo>
                    <a:pt x="3911600" y="5039360"/>
                    <a:pt x="5039360" y="3911600"/>
                    <a:pt x="5039360" y="2519680"/>
                  </a:cubicBezTo>
                  <a:cubicBezTo>
                    <a:pt x="5039360" y="1127760"/>
                    <a:pt x="3911600" y="0"/>
                    <a:pt x="2519680" y="0"/>
                  </a:cubicBezTo>
                  <a:close/>
                </a:path>
              </a:pathLst>
            </a:custGeom>
            <a:blipFill>
              <a:blip r:embed="rId4"/>
              <a:stretch>
                <a:fillRect l="-25046" t="0" r="-25046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3670" y="0"/>
                    <a:pt x="0" y="1424940"/>
                    <a:pt x="0" y="3175000"/>
                  </a:cubicBezTo>
                  <a:cubicBezTo>
                    <a:pt x="0" y="4925060"/>
                    <a:pt x="1423670" y="6350000"/>
                    <a:pt x="3175000" y="6350000"/>
                  </a:cubicBezTo>
                  <a:cubicBezTo>
                    <a:pt x="4925060" y="6350000"/>
                    <a:pt x="6350000" y="4926330"/>
                    <a:pt x="6350000" y="3175000"/>
                  </a:cubicBezTo>
                  <a:cubicBezTo>
                    <a:pt x="6350000" y="1424940"/>
                    <a:pt x="4926330" y="0"/>
                    <a:pt x="3175000" y="0"/>
                  </a:cubicBezTo>
                  <a:close/>
                  <a:moveTo>
                    <a:pt x="3175000" y="5833110"/>
                  </a:moveTo>
                  <a:cubicBezTo>
                    <a:pt x="1709420" y="5833110"/>
                    <a:pt x="516890" y="4640580"/>
                    <a:pt x="516890" y="3175000"/>
                  </a:cubicBezTo>
                  <a:cubicBezTo>
                    <a:pt x="516890" y="1709420"/>
                    <a:pt x="1709420" y="516890"/>
                    <a:pt x="3175000" y="516890"/>
                  </a:cubicBezTo>
                  <a:cubicBezTo>
                    <a:pt x="4640580" y="516890"/>
                    <a:pt x="5833110" y="1709420"/>
                    <a:pt x="5833110" y="3175000"/>
                  </a:cubicBezTo>
                  <a:cubicBezTo>
                    <a:pt x="5833110" y="4640580"/>
                    <a:pt x="4640580" y="5833110"/>
                    <a:pt x="3175000" y="5833110"/>
                  </a:cubicBezTo>
                  <a:close/>
                </a:path>
              </a:pathLst>
            </a:custGeom>
            <a:solidFill>
              <a:srgbClr val="5EDB12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1560357" y="2808268"/>
            <a:ext cx="6627462" cy="1730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999"/>
              </a:lnSpc>
            </a:pPr>
            <a:r>
              <a:rPr lang="en-US" sz="4999">
                <a:solidFill>
                  <a:srgbClr val="FFFFFF"/>
                </a:solidFill>
                <a:latin typeface="Montserrat Ultra-Bold"/>
              </a:rPr>
              <a:t>REVIEW FINDINGS</a:t>
            </a:r>
          </a:p>
          <a:p>
            <a:pPr>
              <a:lnSpc>
                <a:spcPts val="6999"/>
              </a:lnSpc>
              <a:spcBef>
                <a:spcPct val="0"/>
              </a:spcBef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1366043" y="4947526"/>
            <a:ext cx="6688970" cy="26130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39745" indent="-269872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Open Sans"/>
              </a:rPr>
              <a:t>Highlights: Phenological metrics, hierarchical classification.</a:t>
            </a:r>
          </a:p>
          <a:p>
            <a:pPr marL="539745" indent="-269872" lvl="1">
              <a:lnSpc>
                <a:spcPts val="3499"/>
              </a:lnSpc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Open Sans"/>
              </a:rPr>
              <a:t>Contextual information importance.</a:t>
            </a:r>
          </a:p>
          <a:p>
            <a:pPr marL="539745" indent="-269872" lvl="1">
              <a:lnSpc>
                <a:spcPts val="3499"/>
              </a:lnSpc>
              <a:spcBef>
                <a:spcPct val="0"/>
              </a:spcBef>
              <a:buFont typeface="Arial"/>
              <a:buChar char="•"/>
            </a:pPr>
            <a:r>
              <a:rPr lang="en-US" sz="2499">
                <a:solidFill>
                  <a:srgbClr val="FFFFFF"/>
                </a:solidFill>
                <a:latin typeface="Open Sans"/>
              </a:rPr>
              <a:t>Potential with Synthetic Aperture Radar (SAR) and LIDAR GEDI data.</a:t>
            </a:r>
          </a:p>
          <a:p>
            <a:pPr>
              <a:lnSpc>
                <a:spcPts val="3499"/>
              </a:lnSpc>
              <a:spcBef>
                <a:spcPct val="0"/>
              </a:spcBef>
            </a:pPr>
          </a:p>
        </p:txBody>
      </p:sp>
      <p:grpSp>
        <p:nvGrpSpPr>
          <p:cNvPr name="Group 8" id="8"/>
          <p:cNvGrpSpPr/>
          <p:nvPr/>
        </p:nvGrpSpPr>
        <p:grpSpPr>
          <a:xfrm rot="-10800000">
            <a:off x="16169829" y="7560552"/>
            <a:ext cx="621302" cy="621302"/>
            <a:chOff x="0" y="0"/>
            <a:chExt cx="6350000" cy="635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EDB12">
                <a:alpha val="69804"/>
              </a:srgbClr>
            </a:solidFill>
          </p:spPr>
        </p:sp>
      </p:grpSp>
      <p:grpSp>
        <p:nvGrpSpPr>
          <p:cNvPr name="Group 10" id="10"/>
          <p:cNvGrpSpPr/>
          <p:nvPr/>
        </p:nvGrpSpPr>
        <p:grpSpPr>
          <a:xfrm rot="-10800000">
            <a:off x="8567492" y="1262781"/>
            <a:ext cx="1153016" cy="1153016"/>
            <a:chOff x="0" y="0"/>
            <a:chExt cx="6350000" cy="63500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EDB12">
                <a:alpha val="69804"/>
              </a:srgbClr>
            </a:solidFill>
          </p:spPr>
        </p:sp>
      </p:grp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72E0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709076"/>
            <a:ext cx="337343" cy="319624"/>
          </a:xfrm>
          <a:custGeom>
            <a:avLst/>
            <a:gdLst/>
            <a:ahLst/>
            <a:cxnLst/>
            <a:rect r="r" b="b" t="t" l="l"/>
            <a:pathLst>
              <a:path h="319624" w="337343">
                <a:moveTo>
                  <a:pt x="0" y="0"/>
                </a:moveTo>
                <a:lnTo>
                  <a:pt x="337343" y="0"/>
                </a:lnTo>
                <a:lnTo>
                  <a:pt x="337343" y="319624"/>
                </a:lnTo>
                <a:lnTo>
                  <a:pt x="0" y="3196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374802" y="0"/>
            <a:ext cx="8913198" cy="8394459"/>
            <a:chOff x="0" y="0"/>
            <a:chExt cx="11884263" cy="11192612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4"/>
            <a:srcRect l="40274" t="0" r="0" b="0"/>
            <a:stretch>
              <a:fillRect/>
            </a:stretch>
          </p:blipFill>
          <p:spPr>
            <a:xfrm flipH="false" flipV="false">
              <a:off x="0" y="0"/>
              <a:ext cx="11884263" cy="11192612"/>
            </a:xfrm>
            <a:prstGeom prst="rect">
              <a:avLst/>
            </a:prstGeom>
          </p:spPr>
        </p:pic>
      </p:grpSp>
      <p:sp>
        <p:nvSpPr>
          <p:cNvPr name="TextBox 5" id="5"/>
          <p:cNvSpPr txBox="true"/>
          <p:nvPr/>
        </p:nvSpPr>
        <p:spPr>
          <a:xfrm rot="0">
            <a:off x="1329555" y="2246499"/>
            <a:ext cx="7814445" cy="2616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999"/>
              </a:lnSpc>
            </a:pPr>
            <a:r>
              <a:rPr lang="en-US" sz="4999">
                <a:solidFill>
                  <a:srgbClr val="FFFFFF"/>
                </a:solidFill>
                <a:latin typeface="Montserrat Ultra-Bold"/>
              </a:rPr>
              <a:t>CONCLUSION AND FUTURE DIRECTIONS</a:t>
            </a:r>
          </a:p>
          <a:p>
            <a:pPr>
              <a:lnSpc>
                <a:spcPts val="6999"/>
              </a:lnSpc>
              <a:spcBef>
                <a:spcPct val="0"/>
              </a:spcBef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1329555" y="4784483"/>
            <a:ext cx="6623026" cy="36099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26102" indent="-313051" lvl="1">
              <a:lnSpc>
                <a:spcPts val="4059"/>
              </a:lnSpc>
              <a:buFont typeface="Arial"/>
              <a:buChar char="•"/>
            </a:pPr>
            <a:r>
              <a:rPr lang="en-US" sz="2899">
                <a:solidFill>
                  <a:srgbClr val="FFFFFF"/>
                </a:solidFill>
                <a:latin typeface="Open Sans"/>
              </a:rPr>
              <a:t>Summary: Identified challenges and advancements.</a:t>
            </a:r>
          </a:p>
          <a:p>
            <a:pPr marL="626102" indent="-313051" lvl="1">
              <a:lnSpc>
                <a:spcPts val="4059"/>
              </a:lnSpc>
              <a:buFont typeface="Arial"/>
              <a:buChar char="•"/>
            </a:pPr>
            <a:r>
              <a:rPr lang="en-US" sz="2899">
                <a:solidFill>
                  <a:srgbClr val="FFFFFF"/>
                </a:solidFill>
                <a:latin typeface="Open Sans"/>
              </a:rPr>
              <a:t>Future Directions: Earth Observation Data Cubes, integration of spatial and temporal information.</a:t>
            </a:r>
          </a:p>
          <a:p>
            <a:pPr>
              <a:lnSpc>
                <a:spcPts val="4339"/>
              </a:lnSpc>
              <a:spcBef>
                <a:spcPct val="0"/>
              </a:spcBef>
            </a:pPr>
          </a:p>
        </p:txBody>
      </p:sp>
      <p:grpSp>
        <p:nvGrpSpPr>
          <p:cNvPr name="Group 7" id="7"/>
          <p:cNvGrpSpPr/>
          <p:nvPr/>
        </p:nvGrpSpPr>
        <p:grpSpPr>
          <a:xfrm rot="-10800000">
            <a:off x="9064151" y="1028700"/>
            <a:ext cx="621302" cy="621302"/>
            <a:chOff x="0" y="0"/>
            <a:chExt cx="6350000" cy="63500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EDB12">
                <a:alpha val="69804"/>
              </a:srgbClr>
            </a:solidFill>
          </p:spPr>
        </p:sp>
      </p:grpSp>
      <p:grpSp>
        <p:nvGrpSpPr>
          <p:cNvPr name="Group 9" id="9"/>
          <p:cNvGrpSpPr/>
          <p:nvPr/>
        </p:nvGrpSpPr>
        <p:grpSpPr>
          <a:xfrm rot="-10800000">
            <a:off x="12047210" y="7817951"/>
            <a:ext cx="1153016" cy="1153016"/>
            <a:chOff x="0" y="0"/>
            <a:chExt cx="6350000" cy="63500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EDB12">
                <a:alpha val="69804"/>
              </a:srgbClr>
            </a:solidFill>
          </p:spPr>
        </p:sp>
      </p:grp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333" r="0" b="-9333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709076"/>
            <a:ext cx="337343" cy="319624"/>
          </a:xfrm>
          <a:custGeom>
            <a:avLst/>
            <a:gdLst/>
            <a:ahLst/>
            <a:cxnLst/>
            <a:rect r="r" b="b" t="t" l="l"/>
            <a:pathLst>
              <a:path h="319624" w="337343">
                <a:moveTo>
                  <a:pt x="0" y="0"/>
                </a:moveTo>
                <a:lnTo>
                  <a:pt x="337343" y="0"/>
                </a:lnTo>
                <a:lnTo>
                  <a:pt x="337343" y="319624"/>
                </a:lnTo>
                <a:lnTo>
                  <a:pt x="0" y="31962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841963" y="7089904"/>
            <a:ext cx="1153016" cy="1153016"/>
            <a:chOff x="0" y="0"/>
            <a:chExt cx="6350000" cy="6350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EDB12">
                <a:alpha val="6667"/>
              </a:srgbClr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-485022" y="7912483"/>
            <a:ext cx="2615770" cy="2615770"/>
            <a:chOff x="0" y="0"/>
            <a:chExt cx="6350000" cy="6350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EDB12">
                <a:alpha val="6667"/>
              </a:srgbClr>
            </a:solidFill>
          </p:spPr>
        </p:sp>
      </p:grpSp>
      <p:grpSp>
        <p:nvGrpSpPr>
          <p:cNvPr name="Group 8" id="8"/>
          <p:cNvGrpSpPr/>
          <p:nvPr/>
        </p:nvGrpSpPr>
        <p:grpSpPr>
          <a:xfrm rot="-10800000">
            <a:off x="15293021" y="1385527"/>
            <a:ext cx="1153016" cy="1153016"/>
            <a:chOff x="0" y="0"/>
            <a:chExt cx="6350000" cy="635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EDB12">
                <a:alpha val="6667"/>
              </a:srgbClr>
            </a:solidFill>
          </p:spPr>
        </p:sp>
      </p:grpSp>
      <p:grpSp>
        <p:nvGrpSpPr>
          <p:cNvPr name="Group 10" id="10"/>
          <p:cNvGrpSpPr/>
          <p:nvPr/>
        </p:nvGrpSpPr>
        <p:grpSpPr>
          <a:xfrm rot="-10800000">
            <a:off x="16157252" y="-899805"/>
            <a:ext cx="2615770" cy="2615770"/>
            <a:chOff x="0" y="0"/>
            <a:chExt cx="6350000" cy="63500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EDB12">
                <a:alpha val="6667"/>
              </a:srgbClr>
            </a:solidFill>
          </p:spPr>
        </p:sp>
      </p:grpSp>
      <p:grpSp>
        <p:nvGrpSpPr>
          <p:cNvPr name="Group 12" id="12"/>
          <p:cNvGrpSpPr>
            <a:grpSpLocks noChangeAspect="true"/>
          </p:cNvGrpSpPr>
          <p:nvPr/>
        </p:nvGrpSpPr>
        <p:grpSpPr>
          <a:xfrm rot="0">
            <a:off x="4000500" y="-5143500"/>
            <a:ext cx="10287000" cy="10287000"/>
            <a:chOff x="0" y="0"/>
            <a:chExt cx="1708150" cy="170815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708150" cy="1708150"/>
            </a:xfrm>
            <a:custGeom>
              <a:avLst/>
              <a:gdLst/>
              <a:ahLst/>
              <a:cxnLst/>
              <a:rect r="r" b="b" t="t" l="l"/>
              <a:pathLst>
                <a:path h="1708150" w="1708150">
                  <a:moveTo>
                    <a:pt x="853440" y="1708150"/>
                  </a:moveTo>
                  <a:cubicBezTo>
                    <a:pt x="383540" y="1708150"/>
                    <a:pt x="0" y="1324610"/>
                    <a:pt x="0" y="853440"/>
                  </a:cubicBezTo>
                  <a:cubicBezTo>
                    <a:pt x="0" y="383540"/>
                    <a:pt x="383540" y="0"/>
                    <a:pt x="853440" y="0"/>
                  </a:cubicBezTo>
                  <a:cubicBezTo>
                    <a:pt x="1324610" y="0"/>
                    <a:pt x="1706880" y="383540"/>
                    <a:pt x="1706880" y="853440"/>
                  </a:cubicBezTo>
                  <a:cubicBezTo>
                    <a:pt x="1708150" y="1324610"/>
                    <a:pt x="1324610" y="1708150"/>
                    <a:pt x="853440" y="1708150"/>
                  </a:cubicBezTo>
                  <a:close/>
                  <a:moveTo>
                    <a:pt x="853440" y="469900"/>
                  </a:moveTo>
                  <a:cubicBezTo>
                    <a:pt x="642620" y="469900"/>
                    <a:pt x="469900" y="642620"/>
                    <a:pt x="469900" y="853440"/>
                  </a:cubicBezTo>
                  <a:cubicBezTo>
                    <a:pt x="469900" y="1064260"/>
                    <a:pt x="642620" y="1236980"/>
                    <a:pt x="853440" y="1236980"/>
                  </a:cubicBezTo>
                  <a:cubicBezTo>
                    <a:pt x="1064260" y="1236980"/>
                    <a:pt x="1236980" y="1064260"/>
                    <a:pt x="1236980" y="853440"/>
                  </a:cubicBezTo>
                  <a:cubicBezTo>
                    <a:pt x="1236980" y="642620"/>
                    <a:pt x="1065530" y="469900"/>
                    <a:pt x="853440" y="469900"/>
                  </a:cubicBezTo>
                  <a:close/>
                </a:path>
              </a:pathLst>
            </a:custGeom>
            <a:solidFill>
              <a:srgbClr val="5EDB12"/>
            </a:solid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1028700" y="5241285"/>
            <a:ext cx="16230600" cy="25529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980"/>
              </a:lnSpc>
              <a:spcBef>
                <a:spcPct val="0"/>
              </a:spcBef>
            </a:pPr>
            <a:r>
              <a:rPr lang="en-US" sz="14986">
                <a:solidFill>
                  <a:srgbClr val="FFFFFF"/>
                </a:solidFill>
                <a:latin typeface="Montserrat Ultra-Bold"/>
              </a:rPr>
              <a:t>THANK YOU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203084" y="7874383"/>
            <a:ext cx="11624642" cy="7427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39"/>
              </a:lnSpc>
              <a:spcBef>
                <a:spcPct val="0"/>
              </a:spcBef>
            </a:pPr>
            <a:r>
              <a:rPr lang="en-US" sz="2171" spc="1211">
                <a:solidFill>
                  <a:srgbClr val="5EDB12"/>
                </a:solidFill>
                <a:latin typeface="Open Sans"/>
              </a:rPr>
              <a:t>OPEN FLOOR FOR QUESTIONS AND DISCUSSIONS.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72E0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709076"/>
            <a:ext cx="337343" cy="319624"/>
          </a:xfrm>
          <a:custGeom>
            <a:avLst/>
            <a:gdLst/>
            <a:ahLst/>
            <a:cxnLst/>
            <a:rect r="r" b="b" t="t" l="l"/>
            <a:pathLst>
              <a:path h="319624" w="337343">
                <a:moveTo>
                  <a:pt x="0" y="0"/>
                </a:moveTo>
                <a:lnTo>
                  <a:pt x="337343" y="0"/>
                </a:lnTo>
                <a:lnTo>
                  <a:pt x="337343" y="319624"/>
                </a:lnTo>
                <a:lnTo>
                  <a:pt x="0" y="3196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366043" y="2353901"/>
            <a:ext cx="5550077" cy="5130253"/>
            <a:chOff x="0" y="0"/>
            <a:chExt cx="7400102" cy="6840338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4"/>
            <a:srcRect l="0" t="19149" r="0" b="19149"/>
            <a:stretch>
              <a:fillRect/>
            </a:stretch>
          </p:blipFill>
          <p:spPr>
            <a:xfrm flipH="false" flipV="false">
              <a:off x="0" y="0"/>
              <a:ext cx="7400102" cy="6840338"/>
            </a:xfrm>
            <a:prstGeom prst="rect">
              <a:avLst/>
            </a:prstGeom>
          </p:spPr>
        </p:pic>
      </p:grpSp>
      <p:grpSp>
        <p:nvGrpSpPr>
          <p:cNvPr name="Group 5" id="5"/>
          <p:cNvGrpSpPr/>
          <p:nvPr/>
        </p:nvGrpSpPr>
        <p:grpSpPr>
          <a:xfrm rot="0">
            <a:off x="10559280" y="4815072"/>
            <a:ext cx="207911" cy="207911"/>
            <a:chOff x="0" y="0"/>
            <a:chExt cx="6350000" cy="6350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EDB12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10559280" y="5689164"/>
            <a:ext cx="207911" cy="207911"/>
            <a:chOff x="0" y="0"/>
            <a:chExt cx="6350000" cy="63500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EDB12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10559280" y="6563256"/>
            <a:ext cx="207911" cy="207911"/>
            <a:chOff x="0" y="0"/>
            <a:chExt cx="6350000" cy="63500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EDB12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0559280" y="7437348"/>
            <a:ext cx="207911" cy="207911"/>
            <a:chOff x="0" y="0"/>
            <a:chExt cx="6350000" cy="63500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EDB12"/>
            </a:solidFill>
          </p:spPr>
        </p:sp>
      </p:grpSp>
      <p:grpSp>
        <p:nvGrpSpPr>
          <p:cNvPr name="Group 13" id="13"/>
          <p:cNvGrpSpPr/>
          <p:nvPr/>
        </p:nvGrpSpPr>
        <p:grpSpPr>
          <a:xfrm rot="-10800000">
            <a:off x="6605469" y="2814680"/>
            <a:ext cx="621302" cy="621302"/>
            <a:chOff x="0" y="0"/>
            <a:chExt cx="6350000" cy="63500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EDB12">
                <a:alpha val="69804"/>
              </a:srgbClr>
            </a:solidFill>
          </p:spPr>
        </p:sp>
      </p:grpSp>
      <p:grpSp>
        <p:nvGrpSpPr>
          <p:cNvPr name="Group 15" id="15"/>
          <p:cNvGrpSpPr/>
          <p:nvPr/>
        </p:nvGrpSpPr>
        <p:grpSpPr>
          <a:xfrm rot="-10800000">
            <a:off x="2198530" y="7068752"/>
            <a:ext cx="1153016" cy="1153016"/>
            <a:chOff x="0" y="0"/>
            <a:chExt cx="6350000" cy="63500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EDB12">
                <a:alpha val="69804"/>
              </a:srgbClr>
            </a:solidFill>
          </p:spPr>
        </p:sp>
      </p:grpSp>
      <p:sp>
        <p:nvSpPr>
          <p:cNvPr name="TextBox 17" id="17"/>
          <p:cNvSpPr txBox="true"/>
          <p:nvPr/>
        </p:nvSpPr>
        <p:spPr>
          <a:xfrm rot="0">
            <a:off x="10559280" y="2970844"/>
            <a:ext cx="6785745" cy="844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999"/>
              </a:lnSpc>
              <a:spcBef>
                <a:spcPct val="0"/>
              </a:spcBef>
            </a:pPr>
            <a:r>
              <a:rPr lang="en-US" sz="4999">
                <a:solidFill>
                  <a:srgbClr val="FFFFFF"/>
                </a:solidFill>
                <a:latin typeface="Montserrat Ultra-Bold"/>
              </a:rPr>
              <a:t>AUTHORS: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1051294" y="4713605"/>
            <a:ext cx="4029065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FFFFFF"/>
                </a:solidFill>
                <a:latin typeface="Open Sans"/>
              </a:rPr>
              <a:t>Leila M.G. Fonseca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1051294" y="5587697"/>
            <a:ext cx="4029065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FFFFFF"/>
                </a:solidFill>
                <a:latin typeface="Open Sans"/>
              </a:rPr>
              <a:t>Thales S. Körting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1051294" y="6461789"/>
            <a:ext cx="4029065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FFFFFF"/>
                </a:solidFill>
                <a:latin typeface="Open Sans"/>
              </a:rPr>
              <a:t>Hugo do N. Bendini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1051294" y="7335881"/>
            <a:ext cx="4029065" cy="3727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FFFFFF"/>
                </a:solidFill>
                <a:latin typeface="Open Sans"/>
              </a:rPr>
              <a:t>Cesare D. Girolamo-Neto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72E0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709076"/>
            <a:ext cx="337343" cy="319624"/>
          </a:xfrm>
          <a:custGeom>
            <a:avLst/>
            <a:gdLst/>
            <a:ahLst/>
            <a:cxnLst/>
            <a:rect r="r" b="b" t="t" l="l"/>
            <a:pathLst>
              <a:path h="319624" w="337343">
                <a:moveTo>
                  <a:pt x="0" y="0"/>
                </a:moveTo>
                <a:lnTo>
                  <a:pt x="337343" y="0"/>
                </a:lnTo>
                <a:lnTo>
                  <a:pt x="337343" y="319624"/>
                </a:lnTo>
                <a:lnTo>
                  <a:pt x="0" y="3196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9144000" y="1490281"/>
            <a:ext cx="7306439" cy="7306439"/>
            <a:chOff x="0" y="0"/>
            <a:chExt cx="6350000" cy="6350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655320" y="655320"/>
              <a:ext cx="5039360" cy="5039360"/>
            </a:xfrm>
            <a:custGeom>
              <a:avLst/>
              <a:gdLst/>
              <a:ahLst/>
              <a:cxnLst/>
              <a:rect r="r" b="b" t="t" l="l"/>
              <a:pathLst>
                <a:path h="5039360" w="5039360">
                  <a:moveTo>
                    <a:pt x="2519680" y="0"/>
                  </a:moveTo>
                  <a:cubicBezTo>
                    <a:pt x="1127760" y="0"/>
                    <a:pt x="0" y="1127760"/>
                    <a:pt x="0" y="2519680"/>
                  </a:cubicBezTo>
                  <a:cubicBezTo>
                    <a:pt x="0" y="3911600"/>
                    <a:pt x="1127760" y="5039360"/>
                    <a:pt x="2519680" y="5039360"/>
                  </a:cubicBezTo>
                  <a:cubicBezTo>
                    <a:pt x="3911600" y="5039360"/>
                    <a:pt x="5039360" y="3911600"/>
                    <a:pt x="5039360" y="2519680"/>
                  </a:cubicBezTo>
                  <a:cubicBezTo>
                    <a:pt x="5039360" y="1127760"/>
                    <a:pt x="3911600" y="0"/>
                    <a:pt x="2519680" y="0"/>
                  </a:cubicBezTo>
                  <a:close/>
                </a:path>
              </a:pathLst>
            </a:custGeom>
            <a:blipFill>
              <a:blip r:embed="rId4"/>
              <a:stretch>
                <a:fillRect l="-28458" t="0" r="-21635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3670" y="0"/>
                    <a:pt x="0" y="1424940"/>
                    <a:pt x="0" y="3175000"/>
                  </a:cubicBezTo>
                  <a:cubicBezTo>
                    <a:pt x="0" y="4925060"/>
                    <a:pt x="1423670" y="6350000"/>
                    <a:pt x="3175000" y="6350000"/>
                  </a:cubicBezTo>
                  <a:cubicBezTo>
                    <a:pt x="4925060" y="6350000"/>
                    <a:pt x="6350000" y="4926330"/>
                    <a:pt x="6350000" y="3175000"/>
                  </a:cubicBezTo>
                  <a:cubicBezTo>
                    <a:pt x="6350000" y="1424940"/>
                    <a:pt x="4926330" y="0"/>
                    <a:pt x="3175000" y="0"/>
                  </a:cubicBezTo>
                  <a:close/>
                  <a:moveTo>
                    <a:pt x="3175000" y="5833110"/>
                  </a:moveTo>
                  <a:cubicBezTo>
                    <a:pt x="1709420" y="5833110"/>
                    <a:pt x="516890" y="4640580"/>
                    <a:pt x="516890" y="3175000"/>
                  </a:cubicBezTo>
                  <a:cubicBezTo>
                    <a:pt x="516890" y="1709420"/>
                    <a:pt x="1709420" y="516890"/>
                    <a:pt x="3175000" y="516890"/>
                  </a:cubicBezTo>
                  <a:cubicBezTo>
                    <a:pt x="4640580" y="516890"/>
                    <a:pt x="5833110" y="1709420"/>
                    <a:pt x="5833110" y="3175000"/>
                  </a:cubicBezTo>
                  <a:cubicBezTo>
                    <a:pt x="5833110" y="4640580"/>
                    <a:pt x="4640580" y="5833110"/>
                    <a:pt x="3175000" y="5833110"/>
                  </a:cubicBezTo>
                  <a:close/>
                </a:path>
              </a:pathLst>
            </a:custGeom>
            <a:solidFill>
              <a:srgbClr val="5EDB12"/>
            </a:solidFill>
          </p:spPr>
        </p:sp>
      </p:grpSp>
      <p:grpSp>
        <p:nvGrpSpPr>
          <p:cNvPr name="Group 6" id="6"/>
          <p:cNvGrpSpPr/>
          <p:nvPr/>
        </p:nvGrpSpPr>
        <p:grpSpPr>
          <a:xfrm rot="-10800000">
            <a:off x="16169829" y="7560552"/>
            <a:ext cx="621302" cy="621302"/>
            <a:chOff x="0" y="0"/>
            <a:chExt cx="6350000" cy="6350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EDB12">
                <a:alpha val="69804"/>
              </a:srgbClr>
            </a:solidFill>
          </p:spPr>
        </p:sp>
      </p:grpSp>
      <p:grpSp>
        <p:nvGrpSpPr>
          <p:cNvPr name="Group 8" id="8"/>
          <p:cNvGrpSpPr/>
          <p:nvPr/>
        </p:nvGrpSpPr>
        <p:grpSpPr>
          <a:xfrm rot="-10800000">
            <a:off x="8567492" y="1262781"/>
            <a:ext cx="1153016" cy="1153016"/>
            <a:chOff x="0" y="0"/>
            <a:chExt cx="6350000" cy="635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EDB12">
                <a:alpha val="69804"/>
              </a:srgbClr>
            </a:solid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1258880" y="2810131"/>
            <a:ext cx="6627462" cy="1730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999"/>
              </a:lnSpc>
            </a:pPr>
            <a:r>
              <a:rPr lang="en-US" sz="4999">
                <a:solidFill>
                  <a:srgbClr val="FFFFFF"/>
                </a:solidFill>
                <a:latin typeface="Montserrat Ultra-Bold"/>
              </a:rPr>
              <a:t>INTRODUCTION</a:t>
            </a:r>
          </a:p>
          <a:p>
            <a:pPr>
              <a:lnSpc>
                <a:spcPts val="6999"/>
              </a:lnSpc>
              <a:spcBef>
                <a:spcPct val="0"/>
              </a:spcBef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6058748"/>
            <a:ext cx="8436328" cy="13899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35679" indent="-217839" lvl="1">
              <a:lnSpc>
                <a:spcPts val="2825"/>
              </a:lnSpc>
              <a:buFont typeface="Arial"/>
              <a:buChar char="•"/>
            </a:pPr>
            <a:r>
              <a:rPr lang="en-US" sz="2017">
                <a:solidFill>
                  <a:srgbClr val="FFFFFF"/>
                </a:solidFill>
                <a:latin typeface="Open Sans"/>
              </a:rPr>
              <a:t>Title: Brazilian Savannah: Land Use Mapping</a:t>
            </a:r>
          </a:p>
          <a:p>
            <a:pPr marL="435679" indent="-217839" lvl="1">
              <a:lnSpc>
                <a:spcPts val="2825"/>
              </a:lnSpc>
              <a:spcBef>
                <a:spcPct val="0"/>
              </a:spcBef>
              <a:buFont typeface="Arial"/>
              <a:buChar char="•"/>
            </a:pPr>
            <a:r>
              <a:rPr lang="en-US" sz="2017">
                <a:solidFill>
                  <a:srgbClr val="FFFFFF"/>
                </a:solidFill>
                <a:latin typeface="Open Sans"/>
              </a:rPr>
              <a:t>Brief: The Cerrado biome, covering 2 million km², crucial for biodiversity and development in Brazil.</a:t>
            </a:r>
          </a:p>
          <a:p>
            <a:pPr>
              <a:lnSpc>
                <a:spcPts val="2825"/>
              </a:lnSpc>
              <a:spcBef>
                <a:spcPct val="0"/>
              </a:spcBef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1197372" y="5159631"/>
            <a:ext cx="6688970" cy="297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19"/>
              </a:lnSpc>
              <a:spcBef>
                <a:spcPct val="0"/>
              </a:spcBef>
            </a:pPr>
            <a:r>
              <a:rPr lang="en-US" sz="1799">
                <a:solidFill>
                  <a:srgbClr val="5EDB12"/>
                </a:solidFill>
                <a:latin typeface="Open Sans Bold"/>
              </a:rPr>
              <a:t>Description Here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72E0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709076"/>
            <a:ext cx="337343" cy="319624"/>
          </a:xfrm>
          <a:custGeom>
            <a:avLst/>
            <a:gdLst/>
            <a:ahLst/>
            <a:cxnLst/>
            <a:rect r="r" b="b" t="t" l="l"/>
            <a:pathLst>
              <a:path h="319624" w="337343">
                <a:moveTo>
                  <a:pt x="0" y="0"/>
                </a:moveTo>
                <a:lnTo>
                  <a:pt x="337343" y="0"/>
                </a:lnTo>
                <a:lnTo>
                  <a:pt x="337343" y="319624"/>
                </a:lnTo>
                <a:lnTo>
                  <a:pt x="0" y="3196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560357" y="734268"/>
            <a:ext cx="1725586" cy="2406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960"/>
              </a:lnSpc>
              <a:spcBef>
                <a:spcPct val="0"/>
              </a:spcBef>
            </a:pPr>
            <a:r>
              <a:rPr lang="en-US" sz="1400">
                <a:solidFill>
                  <a:srgbClr val="FFFFFF"/>
                </a:solidFill>
                <a:latin typeface="Open Sans"/>
              </a:rPr>
              <a:t>Rimberio Co</a:t>
            </a:r>
          </a:p>
        </p:txBody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-433325" y="523748"/>
            <a:ext cx="11865253" cy="5932627"/>
            <a:chOff x="0" y="0"/>
            <a:chExt cx="6662420" cy="333121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662420" cy="3331210"/>
            </a:xfrm>
            <a:custGeom>
              <a:avLst/>
              <a:gdLst/>
              <a:ahLst/>
              <a:cxnLst/>
              <a:rect r="r" b="b" t="t" l="l"/>
              <a:pathLst>
                <a:path h="3331210" w="6662420">
                  <a:moveTo>
                    <a:pt x="3331210" y="0"/>
                  </a:moveTo>
                  <a:lnTo>
                    <a:pt x="6662420" y="0"/>
                  </a:lnTo>
                  <a:cubicBezTo>
                    <a:pt x="6662420" y="1840230"/>
                    <a:pt x="5171440" y="3331210"/>
                    <a:pt x="3331210" y="3331210"/>
                  </a:cubicBezTo>
                  <a:cubicBezTo>
                    <a:pt x="1490980" y="3331210"/>
                    <a:pt x="0" y="1840230"/>
                    <a:pt x="0" y="0"/>
                  </a:cubicBezTo>
                  <a:lnTo>
                    <a:pt x="3331210" y="0"/>
                  </a:lnTo>
                  <a:close/>
                </a:path>
              </a:pathLst>
            </a:custGeom>
            <a:blipFill>
              <a:blip r:embed="rId4"/>
              <a:stretch>
                <a:fillRect l="-64837" t="0" r="-64837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7214132" y="1028700"/>
            <a:ext cx="12697324" cy="14217631"/>
            <a:chOff x="0" y="0"/>
            <a:chExt cx="6350000" cy="6350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EDB12"/>
            </a:solidFill>
          </p:spPr>
        </p:sp>
      </p:grpSp>
      <p:grpSp>
        <p:nvGrpSpPr>
          <p:cNvPr name="Group 8" id="8"/>
          <p:cNvGrpSpPr/>
          <p:nvPr/>
        </p:nvGrpSpPr>
        <p:grpSpPr>
          <a:xfrm rot="-10800000">
            <a:off x="1843815" y="2966313"/>
            <a:ext cx="621302" cy="621302"/>
            <a:chOff x="0" y="0"/>
            <a:chExt cx="6350000" cy="635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EDB12">
                <a:alpha val="69804"/>
              </a:srgbClr>
            </a:solidFill>
          </p:spPr>
        </p:sp>
      </p:grpSp>
      <p:grpSp>
        <p:nvGrpSpPr>
          <p:cNvPr name="Group 10" id="10"/>
          <p:cNvGrpSpPr/>
          <p:nvPr/>
        </p:nvGrpSpPr>
        <p:grpSpPr>
          <a:xfrm rot="-10800000">
            <a:off x="2507084" y="4566992"/>
            <a:ext cx="1153016" cy="1153016"/>
            <a:chOff x="0" y="0"/>
            <a:chExt cx="6350000" cy="63500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EDB12">
                <a:alpha val="69804"/>
              </a:srgbClr>
            </a:solidFill>
          </p:spPr>
        </p:sp>
      </p:grpSp>
      <p:grpSp>
        <p:nvGrpSpPr>
          <p:cNvPr name="Group 12" id="12"/>
          <p:cNvGrpSpPr/>
          <p:nvPr/>
        </p:nvGrpSpPr>
        <p:grpSpPr>
          <a:xfrm rot="-10800000">
            <a:off x="14627900" y="4566992"/>
            <a:ext cx="1153016" cy="1153016"/>
            <a:chOff x="0" y="0"/>
            <a:chExt cx="6350000" cy="63500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EDB12">
                <a:alpha val="69804"/>
              </a:srgbClr>
            </a:solidFill>
          </p:spPr>
        </p:sp>
      </p:grpSp>
      <p:grpSp>
        <p:nvGrpSpPr>
          <p:cNvPr name="Group 14" id="14"/>
          <p:cNvGrpSpPr/>
          <p:nvPr/>
        </p:nvGrpSpPr>
        <p:grpSpPr>
          <a:xfrm rot="-10800000">
            <a:off x="15822883" y="2966313"/>
            <a:ext cx="621302" cy="621302"/>
            <a:chOff x="0" y="0"/>
            <a:chExt cx="6350000" cy="63500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EDB12">
                <a:alpha val="69804"/>
              </a:srgbClr>
            </a:solid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9405950" y="2481227"/>
            <a:ext cx="8313688" cy="61007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50"/>
              </a:lnSpc>
            </a:pPr>
            <a:r>
              <a:rPr lang="en-US" sz="4036">
                <a:solidFill>
                  <a:srgbClr val="172E08"/>
                </a:solidFill>
                <a:latin typeface="Open Sans Bold Italics"/>
              </a:rPr>
              <a:t>Importance of Cerrado</a:t>
            </a:r>
          </a:p>
          <a:p>
            <a:pPr>
              <a:lnSpc>
                <a:spcPts val="5370"/>
              </a:lnSpc>
            </a:pPr>
          </a:p>
          <a:p>
            <a:pPr marL="1656438" indent="-552146" lvl="2">
              <a:lnSpc>
                <a:spcPts val="5370"/>
              </a:lnSpc>
              <a:buFont typeface="Arial"/>
              <a:buChar char="⚬"/>
            </a:pPr>
            <a:r>
              <a:rPr lang="en-US" sz="3836">
                <a:solidFill>
                  <a:srgbClr val="172E08"/>
                </a:solidFill>
                <a:latin typeface="Open Sans Bold Italics"/>
              </a:rPr>
              <a:t>Stores 5.9 billion tons of carbon in vegetation and 23.8 billion tons in soil.</a:t>
            </a:r>
          </a:p>
          <a:p>
            <a:pPr marL="1656438" indent="-552146" lvl="2">
              <a:lnSpc>
                <a:spcPts val="5370"/>
              </a:lnSpc>
              <a:spcBef>
                <a:spcPct val="0"/>
              </a:spcBef>
              <a:buFont typeface="Arial"/>
              <a:buChar char="⚬"/>
            </a:pPr>
            <a:r>
              <a:rPr lang="en-US" sz="3836">
                <a:solidFill>
                  <a:srgbClr val="172E08"/>
                </a:solidFill>
                <a:latin typeface="Open Sans Bold Italics"/>
              </a:rPr>
              <a:t>Challenges: Preserve Cerrado amidst agricultural expansion.</a:t>
            </a:r>
          </a:p>
          <a:p>
            <a:pPr algn="ctr">
              <a:lnSpc>
                <a:spcPts val="537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72E0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709076"/>
            <a:ext cx="337343" cy="319624"/>
          </a:xfrm>
          <a:custGeom>
            <a:avLst/>
            <a:gdLst/>
            <a:ahLst/>
            <a:cxnLst/>
            <a:rect r="r" b="b" t="t" l="l"/>
            <a:pathLst>
              <a:path h="319624" w="337343">
                <a:moveTo>
                  <a:pt x="0" y="0"/>
                </a:moveTo>
                <a:lnTo>
                  <a:pt x="337343" y="0"/>
                </a:lnTo>
                <a:lnTo>
                  <a:pt x="337343" y="319624"/>
                </a:lnTo>
                <a:lnTo>
                  <a:pt x="0" y="3196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2083797"/>
            <a:ext cx="10726645" cy="8203203"/>
            <a:chOff x="0" y="0"/>
            <a:chExt cx="14302193" cy="10937604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4"/>
            <a:srcRect l="6031" t="0" r="6031" b="0"/>
            <a:stretch>
              <a:fillRect/>
            </a:stretch>
          </p:blipFill>
          <p:spPr>
            <a:xfrm flipH="false" flipV="false">
              <a:off x="0" y="0"/>
              <a:ext cx="14302193" cy="10937604"/>
            </a:xfrm>
            <a:prstGeom prst="rect">
              <a:avLst/>
            </a:prstGeom>
          </p:spPr>
        </p:pic>
      </p:grpSp>
      <p:grpSp>
        <p:nvGrpSpPr>
          <p:cNvPr name="Group 5" id="5"/>
          <p:cNvGrpSpPr/>
          <p:nvPr/>
        </p:nvGrpSpPr>
        <p:grpSpPr>
          <a:xfrm rot="0">
            <a:off x="9833989" y="2784089"/>
            <a:ext cx="8454011" cy="5707975"/>
            <a:chOff x="0" y="0"/>
            <a:chExt cx="3084046" cy="208228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084046" cy="2082285"/>
            </a:xfrm>
            <a:custGeom>
              <a:avLst/>
              <a:gdLst/>
              <a:ahLst/>
              <a:cxnLst/>
              <a:rect r="r" b="b" t="t" l="l"/>
              <a:pathLst>
                <a:path h="2082285" w="3084046">
                  <a:moveTo>
                    <a:pt x="0" y="0"/>
                  </a:moveTo>
                  <a:lnTo>
                    <a:pt x="3084046" y="0"/>
                  </a:lnTo>
                  <a:lnTo>
                    <a:pt x="3084046" y="2082285"/>
                  </a:lnTo>
                  <a:lnTo>
                    <a:pt x="0" y="2082285"/>
                  </a:lnTo>
                  <a:close/>
                </a:path>
              </a:pathLst>
            </a:custGeom>
            <a:solidFill>
              <a:srgbClr val="5EDB12">
                <a:alpha val="94902"/>
              </a:srgbClr>
            </a:solidFill>
          </p:spPr>
        </p:sp>
      </p:grpSp>
      <p:grpSp>
        <p:nvGrpSpPr>
          <p:cNvPr name="Group 7" id="7"/>
          <p:cNvGrpSpPr/>
          <p:nvPr/>
        </p:nvGrpSpPr>
        <p:grpSpPr>
          <a:xfrm rot="-10800000">
            <a:off x="6392023" y="1773146"/>
            <a:ext cx="621302" cy="621302"/>
            <a:chOff x="0" y="0"/>
            <a:chExt cx="6350000" cy="63500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EDB12">
                <a:alpha val="69804"/>
              </a:srgbClr>
            </a:solidFill>
          </p:spPr>
        </p:sp>
      </p:grpSp>
      <p:grpSp>
        <p:nvGrpSpPr>
          <p:cNvPr name="Group 9" id="9"/>
          <p:cNvGrpSpPr/>
          <p:nvPr/>
        </p:nvGrpSpPr>
        <p:grpSpPr>
          <a:xfrm rot="-10800000">
            <a:off x="407341" y="7339048"/>
            <a:ext cx="1153016" cy="1153016"/>
            <a:chOff x="0" y="0"/>
            <a:chExt cx="6350000" cy="63500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EDB12">
                <a:alpha val="69804"/>
              </a:srgbClr>
            </a:solid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10762135" y="3569198"/>
            <a:ext cx="5181917" cy="2616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999"/>
              </a:lnSpc>
            </a:pPr>
            <a:r>
              <a:rPr lang="en-US" sz="4999">
                <a:solidFill>
                  <a:srgbClr val="172E08"/>
                </a:solidFill>
                <a:latin typeface="Montserrat Ultra-Bold"/>
              </a:rPr>
              <a:t>LAND USE CHALLENGES</a:t>
            </a:r>
          </a:p>
          <a:p>
            <a:pPr>
              <a:lnSpc>
                <a:spcPts val="6999"/>
              </a:lnSpc>
              <a:spcBef>
                <a:spcPct val="0"/>
              </a:spcBef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10507706" y="5946895"/>
            <a:ext cx="7780294" cy="13921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436409" indent="-218205" lvl="1">
              <a:lnSpc>
                <a:spcPts val="2829"/>
              </a:lnSpc>
              <a:buFont typeface="Arial"/>
              <a:buChar char="•"/>
            </a:pPr>
            <a:r>
              <a:rPr lang="en-US" sz="2021">
                <a:solidFill>
                  <a:srgbClr val="172E08"/>
                </a:solidFill>
                <a:latin typeface="Open Sans"/>
              </a:rPr>
              <a:t>Over 50% loss of natural vegetation.</a:t>
            </a:r>
          </a:p>
          <a:p>
            <a:pPr marL="436409" indent="-218205" lvl="1">
              <a:lnSpc>
                <a:spcPts val="2829"/>
              </a:lnSpc>
              <a:buFont typeface="Arial"/>
              <a:buChar char="•"/>
            </a:pPr>
            <a:r>
              <a:rPr lang="en-US" sz="2021">
                <a:solidFill>
                  <a:srgbClr val="172E08"/>
                </a:solidFill>
                <a:latin typeface="Open Sans"/>
              </a:rPr>
              <a:t>Projection: 31-34% more cleared by 2050.</a:t>
            </a:r>
          </a:p>
          <a:p>
            <a:pPr marL="436409" indent="-218205" lvl="1">
              <a:lnSpc>
                <a:spcPts val="2829"/>
              </a:lnSpc>
              <a:spcBef>
                <a:spcPct val="0"/>
              </a:spcBef>
              <a:buFont typeface="Arial"/>
              <a:buChar char="•"/>
            </a:pPr>
            <a:r>
              <a:rPr lang="en-US" sz="2021">
                <a:solidFill>
                  <a:srgbClr val="172E08"/>
                </a:solidFill>
                <a:latin typeface="Open Sans"/>
              </a:rPr>
              <a:t>Importance of Land Use and Land Cover (LULC) mapping.</a:t>
            </a:r>
          </a:p>
          <a:p>
            <a:pPr>
              <a:lnSpc>
                <a:spcPts val="282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72E0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709076"/>
            <a:ext cx="337343" cy="319624"/>
          </a:xfrm>
          <a:custGeom>
            <a:avLst/>
            <a:gdLst/>
            <a:ahLst/>
            <a:cxnLst/>
            <a:rect r="r" b="b" t="t" l="l"/>
            <a:pathLst>
              <a:path h="319624" w="337343">
                <a:moveTo>
                  <a:pt x="0" y="0"/>
                </a:moveTo>
                <a:lnTo>
                  <a:pt x="337343" y="0"/>
                </a:lnTo>
                <a:lnTo>
                  <a:pt x="337343" y="319624"/>
                </a:lnTo>
                <a:lnTo>
                  <a:pt x="0" y="3196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1366043" y="1655140"/>
            <a:ext cx="4223578" cy="4223578"/>
            <a:chOff x="0" y="0"/>
            <a:chExt cx="6350000" cy="6350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655320" y="655320"/>
              <a:ext cx="5039360" cy="5039360"/>
            </a:xfrm>
            <a:custGeom>
              <a:avLst/>
              <a:gdLst/>
              <a:ahLst/>
              <a:cxnLst/>
              <a:rect r="r" b="b" t="t" l="l"/>
              <a:pathLst>
                <a:path h="5039360" w="5039360">
                  <a:moveTo>
                    <a:pt x="2519680" y="0"/>
                  </a:moveTo>
                  <a:cubicBezTo>
                    <a:pt x="1127760" y="0"/>
                    <a:pt x="0" y="1127760"/>
                    <a:pt x="0" y="2519680"/>
                  </a:cubicBezTo>
                  <a:cubicBezTo>
                    <a:pt x="0" y="3911600"/>
                    <a:pt x="1127760" y="5039360"/>
                    <a:pt x="2519680" y="5039360"/>
                  </a:cubicBezTo>
                  <a:cubicBezTo>
                    <a:pt x="3911600" y="5039360"/>
                    <a:pt x="5039360" y="3911600"/>
                    <a:pt x="5039360" y="2519680"/>
                  </a:cubicBezTo>
                  <a:cubicBezTo>
                    <a:pt x="5039360" y="1127760"/>
                    <a:pt x="3911600" y="0"/>
                    <a:pt x="2519680" y="0"/>
                  </a:cubicBezTo>
                  <a:close/>
                </a:path>
              </a:pathLst>
            </a:custGeom>
            <a:blipFill>
              <a:blip r:embed="rId4"/>
              <a:stretch>
                <a:fillRect l="0" t="-7813" r="0" b="-25519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3670" y="0"/>
                    <a:pt x="0" y="1424940"/>
                    <a:pt x="0" y="3175000"/>
                  </a:cubicBezTo>
                  <a:cubicBezTo>
                    <a:pt x="0" y="4925060"/>
                    <a:pt x="1423670" y="6350000"/>
                    <a:pt x="3175000" y="6350000"/>
                  </a:cubicBezTo>
                  <a:cubicBezTo>
                    <a:pt x="4925060" y="6350000"/>
                    <a:pt x="6350000" y="4926330"/>
                    <a:pt x="6350000" y="3175000"/>
                  </a:cubicBezTo>
                  <a:cubicBezTo>
                    <a:pt x="6350000" y="1424940"/>
                    <a:pt x="4926330" y="0"/>
                    <a:pt x="3175000" y="0"/>
                  </a:cubicBezTo>
                  <a:close/>
                  <a:moveTo>
                    <a:pt x="3175000" y="5833110"/>
                  </a:moveTo>
                  <a:cubicBezTo>
                    <a:pt x="1709420" y="5833110"/>
                    <a:pt x="516890" y="4640580"/>
                    <a:pt x="516890" y="3175000"/>
                  </a:cubicBezTo>
                  <a:cubicBezTo>
                    <a:pt x="516890" y="1709420"/>
                    <a:pt x="1709420" y="516890"/>
                    <a:pt x="3175000" y="516890"/>
                  </a:cubicBezTo>
                  <a:cubicBezTo>
                    <a:pt x="4640580" y="516890"/>
                    <a:pt x="5833110" y="1709420"/>
                    <a:pt x="5833110" y="3175000"/>
                  </a:cubicBezTo>
                  <a:cubicBezTo>
                    <a:pt x="5833110" y="4640580"/>
                    <a:pt x="4640580" y="5833110"/>
                    <a:pt x="3175000" y="5833110"/>
                  </a:cubicBezTo>
                  <a:close/>
                </a:path>
              </a:pathLst>
            </a:custGeom>
            <a:solidFill>
              <a:srgbClr val="5EDB12"/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4491031" y="5034722"/>
            <a:ext cx="4223578" cy="4223578"/>
            <a:chOff x="0" y="0"/>
            <a:chExt cx="6350000" cy="6350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655320" y="655320"/>
              <a:ext cx="5039360" cy="5039360"/>
            </a:xfrm>
            <a:custGeom>
              <a:avLst/>
              <a:gdLst/>
              <a:ahLst/>
              <a:cxnLst/>
              <a:rect r="r" b="b" t="t" l="l"/>
              <a:pathLst>
                <a:path h="5039360" w="5039360">
                  <a:moveTo>
                    <a:pt x="2519680" y="0"/>
                  </a:moveTo>
                  <a:cubicBezTo>
                    <a:pt x="1127760" y="0"/>
                    <a:pt x="0" y="1127760"/>
                    <a:pt x="0" y="2519680"/>
                  </a:cubicBezTo>
                  <a:cubicBezTo>
                    <a:pt x="0" y="3911600"/>
                    <a:pt x="1127760" y="5039360"/>
                    <a:pt x="2519680" y="5039360"/>
                  </a:cubicBezTo>
                  <a:cubicBezTo>
                    <a:pt x="3911600" y="5039360"/>
                    <a:pt x="5039360" y="3911600"/>
                    <a:pt x="5039360" y="2519680"/>
                  </a:cubicBezTo>
                  <a:cubicBezTo>
                    <a:pt x="5039360" y="1127760"/>
                    <a:pt x="3911600" y="0"/>
                    <a:pt x="2519680" y="0"/>
                  </a:cubicBezTo>
                  <a:close/>
                </a:path>
              </a:pathLst>
            </a:custGeom>
            <a:blipFill>
              <a:blip r:embed="rId5"/>
              <a:stretch>
                <a:fillRect l="-13383" t="-18129" r="-64254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3670" y="0"/>
                    <a:pt x="0" y="1424940"/>
                    <a:pt x="0" y="3175000"/>
                  </a:cubicBezTo>
                  <a:cubicBezTo>
                    <a:pt x="0" y="4925060"/>
                    <a:pt x="1423670" y="6350000"/>
                    <a:pt x="3175000" y="6350000"/>
                  </a:cubicBezTo>
                  <a:cubicBezTo>
                    <a:pt x="4925060" y="6350000"/>
                    <a:pt x="6350000" y="4926330"/>
                    <a:pt x="6350000" y="3175000"/>
                  </a:cubicBezTo>
                  <a:cubicBezTo>
                    <a:pt x="6350000" y="1424940"/>
                    <a:pt x="4926330" y="0"/>
                    <a:pt x="3175000" y="0"/>
                  </a:cubicBezTo>
                  <a:close/>
                  <a:moveTo>
                    <a:pt x="3175000" y="5833110"/>
                  </a:moveTo>
                  <a:cubicBezTo>
                    <a:pt x="1709420" y="5833110"/>
                    <a:pt x="516890" y="4640580"/>
                    <a:pt x="516890" y="3175000"/>
                  </a:cubicBezTo>
                  <a:cubicBezTo>
                    <a:pt x="516890" y="1709420"/>
                    <a:pt x="1709420" y="516890"/>
                    <a:pt x="3175000" y="516890"/>
                  </a:cubicBezTo>
                  <a:cubicBezTo>
                    <a:pt x="4640580" y="516890"/>
                    <a:pt x="5833110" y="1709420"/>
                    <a:pt x="5833110" y="3175000"/>
                  </a:cubicBezTo>
                  <a:cubicBezTo>
                    <a:pt x="5833110" y="4640580"/>
                    <a:pt x="4640580" y="5833110"/>
                    <a:pt x="3175000" y="5833110"/>
                  </a:cubicBezTo>
                  <a:close/>
                </a:path>
              </a:pathLst>
            </a:custGeom>
            <a:solidFill>
              <a:srgbClr val="5EDB12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6126729" y="1655140"/>
            <a:ext cx="2811743" cy="2811743"/>
            <a:chOff x="0" y="0"/>
            <a:chExt cx="6350000" cy="63500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EDB12"/>
            </a:solid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9744627" y="1850683"/>
            <a:ext cx="6627462" cy="2616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999"/>
              </a:lnSpc>
            </a:pPr>
            <a:r>
              <a:rPr lang="en-US" sz="4999">
                <a:solidFill>
                  <a:srgbClr val="FFFFFF"/>
                </a:solidFill>
                <a:latin typeface="Montserrat Ultra-Bold"/>
              </a:rPr>
              <a:t>REMOTE SENSING TECHNOLOGIES</a:t>
            </a:r>
          </a:p>
          <a:p>
            <a:pPr>
              <a:lnSpc>
                <a:spcPts val="6999"/>
              </a:lnSpc>
              <a:spcBef>
                <a:spcPct val="0"/>
              </a:spcBef>
            </a:pPr>
          </a:p>
        </p:txBody>
      </p:sp>
      <p:grpSp>
        <p:nvGrpSpPr>
          <p:cNvPr name="Group 12" id="12"/>
          <p:cNvGrpSpPr/>
          <p:nvPr/>
        </p:nvGrpSpPr>
        <p:grpSpPr>
          <a:xfrm rot="-10800000">
            <a:off x="1366043" y="6028116"/>
            <a:ext cx="621302" cy="621302"/>
            <a:chOff x="0" y="0"/>
            <a:chExt cx="6350000" cy="63500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EDB12">
                <a:alpha val="69804"/>
              </a:srgbClr>
            </a:solidFill>
          </p:spPr>
        </p:sp>
      </p:grpSp>
      <p:grpSp>
        <p:nvGrpSpPr>
          <p:cNvPr name="Group 14" id="14"/>
          <p:cNvGrpSpPr/>
          <p:nvPr/>
        </p:nvGrpSpPr>
        <p:grpSpPr>
          <a:xfrm rot="-10800000">
            <a:off x="2633584" y="6609329"/>
            <a:ext cx="1153016" cy="1153016"/>
            <a:chOff x="0" y="0"/>
            <a:chExt cx="6350000" cy="63500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EDB12">
                <a:alpha val="69804"/>
              </a:srgbClr>
            </a:solid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9452835" y="4813187"/>
            <a:ext cx="8243173" cy="15255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34276" indent="-317138" lvl="1">
              <a:lnSpc>
                <a:spcPts val="4112"/>
              </a:lnSpc>
              <a:buFont typeface="Arial"/>
              <a:buChar char="•"/>
            </a:pPr>
            <a:r>
              <a:rPr lang="en-US" sz="2937">
                <a:solidFill>
                  <a:srgbClr val="FFFFFF"/>
                </a:solidFill>
                <a:latin typeface="Open Sans"/>
              </a:rPr>
              <a:t>TerraClass and MapBiomas projects.</a:t>
            </a:r>
          </a:p>
          <a:p>
            <a:pPr marL="634276" indent="-317138" lvl="1">
              <a:lnSpc>
                <a:spcPts val="4112"/>
              </a:lnSpc>
              <a:buFont typeface="Arial"/>
              <a:buChar char="•"/>
            </a:pPr>
            <a:r>
              <a:rPr lang="en-US" sz="2937">
                <a:solidFill>
                  <a:srgbClr val="FFFFFF"/>
                </a:solidFill>
                <a:latin typeface="Open Sans"/>
              </a:rPr>
              <a:t>Contributions to environmental monitoring.</a:t>
            </a:r>
          </a:p>
          <a:p>
            <a:pPr marL="634276" indent="-317138" lvl="1">
              <a:lnSpc>
                <a:spcPts val="4112"/>
              </a:lnSpc>
              <a:buFont typeface="Arial"/>
              <a:buChar char="•"/>
            </a:pPr>
            <a:r>
              <a:rPr lang="en-US" sz="2937">
                <a:solidFill>
                  <a:srgbClr val="FFFFFF"/>
                </a:solidFill>
                <a:latin typeface="Open Sans"/>
              </a:rPr>
              <a:t>Need for detailed LULC maps.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72E0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709076"/>
            <a:ext cx="337343" cy="319624"/>
          </a:xfrm>
          <a:custGeom>
            <a:avLst/>
            <a:gdLst/>
            <a:ahLst/>
            <a:cxnLst/>
            <a:rect r="r" b="b" t="t" l="l"/>
            <a:pathLst>
              <a:path h="319624" w="337343">
                <a:moveTo>
                  <a:pt x="0" y="0"/>
                </a:moveTo>
                <a:lnTo>
                  <a:pt x="337343" y="0"/>
                </a:lnTo>
                <a:lnTo>
                  <a:pt x="337343" y="319624"/>
                </a:lnTo>
                <a:lnTo>
                  <a:pt x="0" y="3196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869379" y="0"/>
            <a:ext cx="8418621" cy="10287000"/>
            <a:chOff x="0" y="0"/>
            <a:chExt cx="11224828" cy="13716000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4"/>
            <a:srcRect l="34045" t="0" r="11395" b="0"/>
            <a:stretch>
              <a:fillRect/>
            </a:stretch>
          </p:blipFill>
          <p:spPr>
            <a:xfrm flipH="false" flipV="false">
              <a:off x="0" y="0"/>
              <a:ext cx="11224828" cy="13716000"/>
            </a:xfrm>
            <a:prstGeom prst="rect">
              <a:avLst/>
            </a:prstGeom>
          </p:spPr>
        </p:pic>
      </p:grpSp>
      <p:sp>
        <p:nvSpPr>
          <p:cNvPr name="TextBox 5" id="5"/>
          <p:cNvSpPr txBox="true"/>
          <p:nvPr/>
        </p:nvSpPr>
        <p:spPr>
          <a:xfrm rot="0">
            <a:off x="1560357" y="1417812"/>
            <a:ext cx="6627462" cy="3502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999"/>
              </a:lnSpc>
            </a:pPr>
            <a:r>
              <a:rPr lang="en-US" sz="4999">
                <a:solidFill>
                  <a:srgbClr val="FFFFFF"/>
                </a:solidFill>
                <a:latin typeface="Montserrat Ultra-Bold"/>
              </a:rPr>
              <a:t>MAPPING NATURAL VEGETATION</a:t>
            </a:r>
          </a:p>
          <a:p>
            <a:pPr>
              <a:lnSpc>
                <a:spcPts val="6999"/>
              </a:lnSpc>
              <a:spcBef>
                <a:spcPct val="0"/>
              </a:spcBef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1560357" y="4981836"/>
            <a:ext cx="7481467" cy="31268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44581" indent="-272291" lvl="1">
              <a:lnSpc>
                <a:spcPts val="3531"/>
              </a:lnSpc>
              <a:buFont typeface="Arial"/>
              <a:buChar char="•"/>
            </a:pPr>
            <a:r>
              <a:rPr lang="en-US" sz="2522">
                <a:solidFill>
                  <a:srgbClr val="FFFFFF"/>
                </a:solidFill>
                <a:latin typeface="Open Sans"/>
              </a:rPr>
              <a:t>Challenges: High spatial variability, spectral similarity.</a:t>
            </a:r>
          </a:p>
          <a:p>
            <a:pPr marL="544581" indent="-272291" lvl="1">
              <a:lnSpc>
                <a:spcPts val="3531"/>
              </a:lnSpc>
              <a:buFont typeface="Arial"/>
              <a:buChar char="•"/>
            </a:pPr>
            <a:r>
              <a:rPr lang="en-US" sz="2522">
                <a:solidFill>
                  <a:srgbClr val="FFFFFF"/>
                </a:solidFill>
                <a:latin typeface="Open Sans"/>
              </a:rPr>
              <a:t>Methods: Supervised, non-supervised classification, object-based methods.</a:t>
            </a:r>
          </a:p>
          <a:p>
            <a:pPr marL="544581" indent="-272291" lvl="1">
              <a:lnSpc>
                <a:spcPts val="3531"/>
              </a:lnSpc>
              <a:spcBef>
                <a:spcPct val="0"/>
              </a:spcBef>
              <a:buFont typeface="Arial"/>
              <a:buChar char="•"/>
            </a:pPr>
            <a:r>
              <a:rPr lang="en-US" sz="2522">
                <a:solidFill>
                  <a:srgbClr val="FFFFFF"/>
                </a:solidFill>
                <a:latin typeface="Open Sans"/>
              </a:rPr>
              <a:t>Advances: Open RS technologies, Sentinel, CBERS, and machine learning.</a:t>
            </a:r>
          </a:p>
          <a:p>
            <a:pPr>
              <a:lnSpc>
                <a:spcPts val="3531"/>
              </a:lnSpc>
              <a:spcBef>
                <a:spcPct val="0"/>
              </a:spcBef>
            </a:pPr>
          </a:p>
        </p:txBody>
      </p:sp>
      <p:grpSp>
        <p:nvGrpSpPr>
          <p:cNvPr name="Group 7" id="7"/>
          <p:cNvGrpSpPr/>
          <p:nvPr/>
        </p:nvGrpSpPr>
        <p:grpSpPr>
          <a:xfrm rot="-10800000">
            <a:off x="9558728" y="7797992"/>
            <a:ext cx="621302" cy="621302"/>
            <a:chOff x="0" y="0"/>
            <a:chExt cx="6350000" cy="63500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EDB12">
                <a:alpha val="69804"/>
              </a:srgbClr>
            </a:solidFill>
          </p:spPr>
        </p:sp>
      </p:grpSp>
      <p:grpSp>
        <p:nvGrpSpPr>
          <p:cNvPr name="Group 9" id="9"/>
          <p:cNvGrpSpPr/>
          <p:nvPr/>
        </p:nvGrpSpPr>
        <p:grpSpPr>
          <a:xfrm rot="-10800000">
            <a:off x="9292871" y="1503537"/>
            <a:ext cx="1153016" cy="1153016"/>
            <a:chOff x="0" y="0"/>
            <a:chExt cx="6350000" cy="63500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EDB12">
                <a:alpha val="69804"/>
              </a:srgbClr>
            </a:solidFill>
          </p:spPr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72E0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709076"/>
            <a:ext cx="337343" cy="319624"/>
          </a:xfrm>
          <a:custGeom>
            <a:avLst/>
            <a:gdLst/>
            <a:ahLst/>
            <a:cxnLst/>
            <a:rect r="r" b="b" t="t" l="l"/>
            <a:pathLst>
              <a:path h="319624" w="337343">
                <a:moveTo>
                  <a:pt x="0" y="0"/>
                </a:moveTo>
                <a:lnTo>
                  <a:pt x="337343" y="0"/>
                </a:lnTo>
                <a:lnTo>
                  <a:pt x="337343" y="319624"/>
                </a:lnTo>
                <a:lnTo>
                  <a:pt x="0" y="3196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1721678" y="2644745"/>
            <a:ext cx="4595820" cy="4595820"/>
            <a:chOff x="0" y="0"/>
            <a:chExt cx="1913890" cy="191389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5EDB12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14175546" y="1028700"/>
            <a:ext cx="4112454" cy="5486400"/>
            <a:chOff x="0" y="0"/>
            <a:chExt cx="5483272" cy="7315200"/>
          </a:xfrm>
        </p:grpSpPr>
        <p:pic>
          <p:nvPicPr>
            <p:cNvPr name="Picture 6" id="6"/>
            <p:cNvPicPr>
              <a:picLocks noChangeAspect="true"/>
            </p:cNvPicPr>
            <p:nvPr/>
          </p:nvPicPr>
          <p:blipFill>
            <a:blip r:embed="rId4"/>
            <a:srcRect l="25029" t="0" r="25029" b="0"/>
            <a:stretch>
              <a:fillRect/>
            </a:stretch>
          </p:blipFill>
          <p:spPr>
            <a:xfrm flipH="false" flipV="false">
              <a:off x="0" y="0"/>
              <a:ext cx="5483272" cy="7315200"/>
            </a:xfrm>
            <a:prstGeom prst="rect">
              <a:avLst/>
            </a:prstGeom>
          </p:spPr>
        </p:pic>
      </p:grpSp>
      <p:grpSp>
        <p:nvGrpSpPr>
          <p:cNvPr name="Group 7" id="7"/>
          <p:cNvGrpSpPr/>
          <p:nvPr/>
        </p:nvGrpSpPr>
        <p:grpSpPr>
          <a:xfrm rot="0">
            <a:off x="9759465" y="3771900"/>
            <a:ext cx="4112454" cy="5486400"/>
            <a:chOff x="0" y="0"/>
            <a:chExt cx="5483272" cy="7315200"/>
          </a:xfrm>
        </p:grpSpPr>
        <p:pic>
          <p:nvPicPr>
            <p:cNvPr name="Picture 8" id="8"/>
            <p:cNvPicPr>
              <a:picLocks noChangeAspect="true"/>
            </p:cNvPicPr>
            <p:nvPr/>
          </p:nvPicPr>
          <p:blipFill>
            <a:blip r:embed="rId5"/>
            <a:srcRect l="42647" t="0" r="7412" b="0"/>
            <a:stretch>
              <a:fillRect/>
            </a:stretch>
          </p:blipFill>
          <p:spPr>
            <a:xfrm flipH="false" flipV="false">
              <a:off x="0" y="0"/>
              <a:ext cx="5483272" cy="7315200"/>
            </a:xfrm>
            <a:prstGeom prst="rect">
              <a:avLst/>
            </a:prstGeom>
          </p:spPr>
        </p:pic>
      </p:grpSp>
      <p:sp>
        <p:nvSpPr>
          <p:cNvPr name="TextBox 9" id="9"/>
          <p:cNvSpPr txBox="true"/>
          <p:nvPr/>
        </p:nvSpPr>
        <p:spPr>
          <a:xfrm rot="0">
            <a:off x="1758188" y="2726251"/>
            <a:ext cx="7385812" cy="2616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999"/>
              </a:lnSpc>
            </a:pPr>
            <a:r>
              <a:rPr lang="en-US" sz="4999">
                <a:solidFill>
                  <a:srgbClr val="FFFFFF"/>
                </a:solidFill>
                <a:latin typeface="Montserrat Ultra-Bold"/>
              </a:rPr>
              <a:t>MAPPING PASTURELAND</a:t>
            </a:r>
          </a:p>
          <a:p>
            <a:pPr>
              <a:lnSpc>
                <a:spcPts val="6999"/>
              </a:lnSpc>
              <a:spcBef>
                <a:spcPct val="0"/>
              </a:spcBef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1540952" y="5818139"/>
            <a:ext cx="7820283" cy="24065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594242" indent="-297121" lvl="1">
              <a:lnSpc>
                <a:spcPts val="3853"/>
              </a:lnSpc>
              <a:buFont typeface="Arial"/>
              <a:buChar char="•"/>
            </a:pPr>
            <a:r>
              <a:rPr lang="en-US" sz="2752">
                <a:solidFill>
                  <a:srgbClr val="FFFFFF"/>
                </a:solidFill>
                <a:latin typeface="Open Sans"/>
              </a:rPr>
              <a:t>Over 50,000 km² converted in recent years.</a:t>
            </a:r>
          </a:p>
          <a:p>
            <a:pPr marL="594242" indent="-297121" lvl="1">
              <a:lnSpc>
                <a:spcPts val="3853"/>
              </a:lnSpc>
              <a:buFont typeface="Arial"/>
              <a:buChar char="•"/>
            </a:pPr>
            <a:r>
              <a:rPr lang="en-US" sz="2752">
                <a:solidFill>
                  <a:srgbClr val="FFFFFF"/>
                </a:solidFill>
                <a:latin typeface="Open Sans"/>
              </a:rPr>
              <a:t>Challenges in automatic methods.</a:t>
            </a:r>
          </a:p>
          <a:p>
            <a:pPr marL="594242" indent="-297121" lvl="1">
              <a:lnSpc>
                <a:spcPts val="3853"/>
              </a:lnSpc>
              <a:buFont typeface="Arial"/>
              <a:buChar char="•"/>
            </a:pPr>
            <a:r>
              <a:rPr lang="en-US" sz="2752">
                <a:solidFill>
                  <a:srgbClr val="FFFFFF"/>
                </a:solidFill>
                <a:latin typeface="Open Sans"/>
              </a:rPr>
              <a:t>Utilization of time series and GEOBIA techniques.</a:t>
            </a:r>
          </a:p>
          <a:p>
            <a:pPr>
              <a:lnSpc>
                <a:spcPts val="3853"/>
              </a:lnSpc>
              <a:spcBef>
                <a:spcPct val="0"/>
              </a:spcBef>
            </a:pPr>
          </a:p>
        </p:txBody>
      </p:sp>
      <p:grpSp>
        <p:nvGrpSpPr>
          <p:cNvPr name="Group 11" id="11"/>
          <p:cNvGrpSpPr/>
          <p:nvPr/>
        </p:nvGrpSpPr>
        <p:grpSpPr>
          <a:xfrm rot="-10800000">
            <a:off x="9448814" y="3461249"/>
            <a:ext cx="621302" cy="621302"/>
            <a:chOff x="0" y="0"/>
            <a:chExt cx="6350000" cy="63500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EDB12">
                <a:alpha val="69804"/>
              </a:srgbClr>
            </a:solidFill>
          </p:spPr>
        </p:sp>
      </p:grpSp>
      <p:grpSp>
        <p:nvGrpSpPr>
          <p:cNvPr name="Group 13" id="13"/>
          <p:cNvGrpSpPr/>
          <p:nvPr/>
        </p:nvGrpSpPr>
        <p:grpSpPr>
          <a:xfrm rot="-10800000">
            <a:off x="13599038" y="452192"/>
            <a:ext cx="1153016" cy="1153016"/>
            <a:chOff x="0" y="0"/>
            <a:chExt cx="6350000" cy="63500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EDB12">
                <a:alpha val="69804"/>
              </a:srgbClr>
            </a:solidFill>
          </p:spPr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72E0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10287000" cy="10287000"/>
            <a:chOff x="0" y="0"/>
            <a:chExt cx="6350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0" y="0"/>
                  </a:moveTo>
                  <a:lnTo>
                    <a:pt x="0" y="6350000"/>
                  </a:lnTo>
                  <a:cubicBezTo>
                    <a:pt x="3506470" y="6350000"/>
                    <a:pt x="6350000" y="3506470"/>
                    <a:pt x="6350000" y="0"/>
                  </a:cubicBez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25046" t="0" r="-25046" b="0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11215767" y="942975"/>
            <a:ext cx="6043533" cy="2616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999"/>
              </a:lnSpc>
            </a:pPr>
            <a:r>
              <a:rPr lang="en-US" sz="4999">
                <a:solidFill>
                  <a:srgbClr val="FFFFFF"/>
                </a:solidFill>
                <a:latin typeface="Montserrat Ultra-Bold"/>
              </a:rPr>
              <a:t>MAPPING AGRICULTURE</a:t>
            </a:r>
          </a:p>
          <a:p>
            <a:pPr>
              <a:lnSpc>
                <a:spcPts val="6999"/>
              </a:lnSpc>
              <a:spcBef>
                <a:spcPct val="0"/>
              </a:spcBef>
            </a:pP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6888225" y="7036868"/>
            <a:ext cx="836806" cy="826156"/>
          </a:xfrm>
          <a:custGeom>
            <a:avLst/>
            <a:gdLst/>
            <a:ahLst/>
            <a:cxnLst/>
            <a:rect r="r" b="b" t="t" l="l"/>
            <a:pathLst>
              <a:path h="826156" w="836806">
                <a:moveTo>
                  <a:pt x="0" y="0"/>
                </a:moveTo>
                <a:lnTo>
                  <a:pt x="836807" y="0"/>
                </a:lnTo>
                <a:lnTo>
                  <a:pt x="836807" y="826156"/>
                </a:lnTo>
                <a:lnTo>
                  <a:pt x="0" y="8261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-10800000">
            <a:off x="8833349" y="4288270"/>
            <a:ext cx="621302" cy="621302"/>
            <a:chOff x="0" y="0"/>
            <a:chExt cx="6350000" cy="6350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EDB12">
                <a:alpha val="69804"/>
              </a:srgbClr>
            </a:solidFill>
          </p:spPr>
        </p:sp>
      </p:grpSp>
      <p:grpSp>
        <p:nvGrpSpPr>
          <p:cNvPr name="Group 8" id="8"/>
          <p:cNvGrpSpPr/>
          <p:nvPr/>
        </p:nvGrpSpPr>
        <p:grpSpPr>
          <a:xfrm rot="-10800000">
            <a:off x="3990484" y="8681792"/>
            <a:ext cx="1153016" cy="1153016"/>
            <a:chOff x="0" y="0"/>
            <a:chExt cx="6350000" cy="635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EDB12">
                <a:alpha val="69804"/>
              </a:srgbClr>
            </a:solid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9144000" y="4231120"/>
            <a:ext cx="8795343" cy="36830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55639" indent="-377820" lvl="1">
              <a:lnSpc>
                <a:spcPts val="4899"/>
              </a:lnSpc>
              <a:buFont typeface="Arial"/>
              <a:buChar char="•"/>
            </a:pPr>
            <a:r>
              <a:rPr lang="en-US" sz="3499">
                <a:solidFill>
                  <a:srgbClr val="FFFFFF"/>
                </a:solidFill>
                <a:latin typeface="Open Sans"/>
              </a:rPr>
              <a:t>Paradox of conservation and development.</a:t>
            </a:r>
          </a:p>
          <a:p>
            <a:pPr marL="755639" indent="-377820" lvl="1">
              <a:lnSpc>
                <a:spcPts val="4899"/>
              </a:lnSpc>
              <a:buFont typeface="Arial"/>
              <a:buChar char="•"/>
            </a:pPr>
            <a:r>
              <a:rPr lang="en-US" sz="3499">
                <a:solidFill>
                  <a:srgbClr val="FFFFFF"/>
                </a:solidFill>
                <a:latin typeface="Open Sans"/>
              </a:rPr>
              <a:t>Use of RS data for detailed agricultural mapping.</a:t>
            </a:r>
          </a:p>
          <a:p>
            <a:pPr marL="755639" indent="-377820" lvl="1">
              <a:lnSpc>
                <a:spcPts val="4899"/>
              </a:lnSpc>
              <a:buFont typeface="Arial"/>
              <a:buChar char="•"/>
            </a:pPr>
            <a:r>
              <a:rPr lang="en-US" sz="3499">
                <a:solidFill>
                  <a:srgbClr val="FFFFFF"/>
                </a:solidFill>
                <a:latin typeface="Open Sans"/>
              </a:rPr>
              <a:t>Integration of different sensors for improved accuracy.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DAF06Q-6i3c</dc:identifier>
  <dcterms:modified xsi:type="dcterms:W3CDTF">2011-08-01T06:04:30Z</dcterms:modified>
  <cp:revision>1</cp:revision>
  <dc:title>Green Modern Environment Presentation</dc:title>
</cp:coreProperties>
</file>